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8229600" cx="146304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Asap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E46514-B535-42B1-8B6E-B517A21B7C5A}">
  <a:tblStyle styleId="{FEE46514-B535-42B1-8B6E-B517A21B7C5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92" orient="horz"/>
        <p:guide pos="460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sap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italic.fntdata"/><Relationship Id="rId12" Type="http://schemas.openxmlformats.org/officeDocument/2006/relationships/slide" Target="slides/slide6.xml"/><Relationship Id="rId34" Type="http://schemas.openxmlformats.org/officeDocument/2006/relationships/font" Target="fonts/Roboto-bold.fntdata"/><Relationship Id="rId15" Type="http://schemas.openxmlformats.org/officeDocument/2006/relationships/slide" Target="slides/slide9.xml"/><Relationship Id="rId37" Type="http://schemas.openxmlformats.org/officeDocument/2006/relationships/font" Target="fonts/Asap-regular.fntdata"/><Relationship Id="rId14" Type="http://schemas.openxmlformats.org/officeDocument/2006/relationships/slide" Target="slides/slide8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39" Type="http://schemas.openxmlformats.org/officeDocument/2006/relationships/font" Target="fonts/Asap-italic.fntdata"/><Relationship Id="rId16" Type="http://schemas.openxmlformats.org/officeDocument/2006/relationships/slide" Target="slides/slide10.xml"/><Relationship Id="rId38" Type="http://schemas.openxmlformats.org/officeDocument/2006/relationships/font" Target="fonts/Asap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7fcd0330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7fcd0330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7fcd0330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7fcd0330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9f8fed16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9f8fed16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7fcd0330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7fcd0330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918f1405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918f1405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9918f1405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9918f1405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9f8fed166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9f8fed166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7fcd0330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7fcd0330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9f8fed16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99f8fed16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9f8fed16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9f8fed16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9f8fed16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9f8fed16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7fcd0330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7fcd0330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9e191bca9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9e191bca9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99f8fed16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99f8fed16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99f8fed16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99f8fed16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99a35bb46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99a35bb46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99f8fed16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99f8fed16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97fcd0330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97fcd0330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9a35bb46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9a35bb46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7fcd033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7fcd033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866222f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866222f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9f8fed16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9f8fed16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7fcd0330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7fcd0330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9f8fed16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9f8fed16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af83283e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af83283e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98733" y="1191320"/>
            <a:ext cx="13632900" cy="3284100"/>
          </a:xfrm>
          <a:prstGeom prst="rect">
            <a:avLst/>
          </a:prstGeom>
        </p:spPr>
        <p:txBody>
          <a:bodyPr anchorCtr="0" anchor="b" bIns="146275" lIns="146275" spcFirstLastPara="1" rIns="146275" wrap="square" tIns="146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2pPr>
            <a:lvl3pPr lvl="2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3pPr>
            <a:lvl4pPr lvl="3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4pPr>
            <a:lvl5pPr lvl="4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5pPr>
            <a:lvl6pPr lvl="5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6pPr>
            <a:lvl7pPr lvl="6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7pPr>
            <a:lvl8pPr lvl="7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8pPr>
            <a:lvl9pPr lvl="8" algn="ctr">
              <a:spcBef>
                <a:spcPts val="0"/>
              </a:spcBef>
              <a:spcAft>
                <a:spcPts val="0"/>
              </a:spcAft>
              <a:buSzPts val="8300"/>
              <a:buNone/>
              <a:defRPr sz="8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98720" y="4534600"/>
            <a:ext cx="13632900" cy="12681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498720" y="1769800"/>
            <a:ext cx="13632900" cy="3141600"/>
          </a:xfrm>
          <a:prstGeom prst="rect">
            <a:avLst/>
          </a:prstGeom>
        </p:spPr>
        <p:txBody>
          <a:bodyPr anchorCtr="0" anchor="b" bIns="146275" lIns="146275" spcFirstLastPara="1" rIns="146275" wrap="square" tIns="146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498720" y="5043560"/>
            <a:ext cx="13632900" cy="20814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indent="-412750" lvl="0" marL="45720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indent="-368300" lvl="1" marL="914400" algn="ctr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algn="ctr">
              <a:spcBef>
                <a:spcPts val="2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algn="ctr">
              <a:spcBef>
                <a:spcPts val="2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algn="ctr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algn="ctr">
              <a:spcBef>
                <a:spcPts val="2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algn="ctr">
              <a:spcBef>
                <a:spcPts val="2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algn="ctr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algn="ctr">
              <a:spcBef>
                <a:spcPts val="2600"/>
              </a:spcBef>
              <a:spcAft>
                <a:spcPts val="2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98720" y="3441360"/>
            <a:ext cx="13632900" cy="13470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498720" y="712040"/>
            <a:ext cx="136329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498720" y="1843960"/>
            <a:ext cx="13632900" cy="54663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indent="-412750" lvl="0" marL="457200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indent="-368300" lvl="1" marL="914400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2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>
              <a:spcBef>
                <a:spcPts val="2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>
              <a:spcBef>
                <a:spcPts val="2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>
              <a:spcBef>
                <a:spcPts val="2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>
              <a:spcBef>
                <a:spcPts val="2600"/>
              </a:spcBef>
              <a:spcAft>
                <a:spcPts val="2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498720" y="712040"/>
            <a:ext cx="136329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498720" y="1843960"/>
            <a:ext cx="6399900" cy="54663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49250" lvl="1" marL="9144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>
              <a:spcBef>
                <a:spcPts val="260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>
              <a:spcBef>
                <a:spcPts val="260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>
              <a:spcBef>
                <a:spcPts val="260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>
              <a:spcBef>
                <a:spcPts val="260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>
              <a:spcBef>
                <a:spcPts val="2600"/>
              </a:spcBef>
              <a:spcAft>
                <a:spcPts val="260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7731840" y="1843960"/>
            <a:ext cx="6399900" cy="54663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49250" lvl="1" marL="9144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>
              <a:spcBef>
                <a:spcPts val="260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>
              <a:spcBef>
                <a:spcPts val="260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>
              <a:spcBef>
                <a:spcPts val="260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>
              <a:spcBef>
                <a:spcPts val="260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>
              <a:spcBef>
                <a:spcPts val="2600"/>
              </a:spcBef>
              <a:spcAft>
                <a:spcPts val="260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98720" y="712040"/>
            <a:ext cx="136329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498720" y="888960"/>
            <a:ext cx="4492800" cy="1209000"/>
          </a:xfrm>
          <a:prstGeom prst="rect">
            <a:avLst/>
          </a:prstGeom>
        </p:spPr>
        <p:txBody>
          <a:bodyPr anchorCtr="0" anchor="b" bIns="146275" lIns="146275" spcFirstLastPara="1" rIns="146275" wrap="square" tIns="146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498720" y="2223360"/>
            <a:ext cx="4492800" cy="50871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>
              <a:spcBef>
                <a:spcPts val="260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>
              <a:spcBef>
                <a:spcPts val="260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>
              <a:spcBef>
                <a:spcPts val="260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>
              <a:spcBef>
                <a:spcPts val="260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>
              <a:spcBef>
                <a:spcPts val="260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>
              <a:spcBef>
                <a:spcPts val="2600"/>
              </a:spcBef>
              <a:spcAft>
                <a:spcPts val="260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84400" y="720240"/>
            <a:ext cx="10188600" cy="65454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315200" y="-200"/>
            <a:ext cx="731520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424800" y="1973080"/>
            <a:ext cx="6472200" cy="2371800"/>
          </a:xfrm>
          <a:prstGeom prst="rect">
            <a:avLst/>
          </a:prstGeom>
        </p:spPr>
        <p:txBody>
          <a:bodyPr anchorCtr="0" anchor="b" bIns="146275" lIns="146275" spcFirstLastPara="1" rIns="146275" wrap="square" tIns="146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2pPr>
            <a:lvl3pPr lvl="2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3pPr>
            <a:lvl4pPr lvl="3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4pPr>
            <a:lvl5pPr lvl="4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5pPr>
            <a:lvl6pPr lvl="5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6pPr>
            <a:lvl7pPr lvl="6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7pPr>
            <a:lvl8pPr lvl="7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8pPr>
            <a:lvl9pPr lvl="8" algn="ctr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424800" y="4484920"/>
            <a:ext cx="6472200" cy="19761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7903200" y="1158520"/>
            <a:ext cx="6139200" cy="59121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indent="-412750" lvl="0" marL="457200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indent="-368300" lvl="1" marL="914400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2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>
              <a:spcBef>
                <a:spcPts val="2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>
              <a:spcBef>
                <a:spcPts val="2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>
              <a:spcBef>
                <a:spcPts val="2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>
              <a:spcBef>
                <a:spcPts val="2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>
              <a:spcBef>
                <a:spcPts val="2600"/>
              </a:spcBef>
              <a:spcAft>
                <a:spcPts val="2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98720" y="6768920"/>
            <a:ext cx="9598200" cy="9681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98720" y="712040"/>
            <a:ext cx="136329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98720" y="1843960"/>
            <a:ext cx="13632900" cy="54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>
            <a:lvl1pPr indent="-412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Char char="●"/>
              <a:defRPr sz="2900">
                <a:solidFill>
                  <a:schemeClr val="dk2"/>
                </a:solidFill>
              </a:defRPr>
            </a:lvl1pPr>
            <a:lvl2pPr indent="-368300" lvl="1" marL="91440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2pPr>
            <a:lvl3pPr indent="-368300" lvl="2" marL="137160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3pPr>
            <a:lvl4pPr indent="-368300" lvl="3" marL="182880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4pPr>
            <a:lvl5pPr indent="-368300" lvl="4" marL="228600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5pPr>
            <a:lvl6pPr indent="-368300" lvl="5" marL="274320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6pPr>
            <a:lvl7pPr indent="-368300" lvl="6" marL="320040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7pPr>
            <a:lvl8pPr indent="-368300" lvl="7" marL="365760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8pPr>
            <a:lvl9pPr indent="-368300" lvl="8" marL="4114800">
              <a:lnSpc>
                <a:spcPct val="115000"/>
              </a:lnSpc>
              <a:spcBef>
                <a:spcPts val="2600"/>
              </a:spcBef>
              <a:spcAft>
                <a:spcPts val="260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6275" lIns="146275" spcFirstLastPara="1" rIns="146275" wrap="square" tIns="146275">
            <a:noAutofit/>
          </a:bodyPr>
          <a:lstStyle>
            <a:lvl1pPr lvl="0" algn="r">
              <a:buNone/>
              <a:defRPr sz="1600">
                <a:solidFill>
                  <a:schemeClr val="dk2"/>
                </a:solidFill>
              </a:defRPr>
            </a:lvl1pPr>
            <a:lvl2pPr lvl="1" algn="r">
              <a:buNone/>
              <a:defRPr sz="1600">
                <a:solidFill>
                  <a:schemeClr val="dk2"/>
                </a:solidFill>
              </a:defRPr>
            </a:lvl2pPr>
            <a:lvl3pPr lvl="2" algn="r">
              <a:buNone/>
              <a:defRPr sz="1600">
                <a:solidFill>
                  <a:schemeClr val="dk2"/>
                </a:solidFill>
              </a:defRPr>
            </a:lvl3pPr>
            <a:lvl4pPr lvl="3" algn="r">
              <a:buNone/>
              <a:defRPr sz="1600">
                <a:solidFill>
                  <a:schemeClr val="dk2"/>
                </a:solidFill>
              </a:defRPr>
            </a:lvl4pPr>
            <a:lvl5pPr lvl="4" algn="r">
              <a:buNone/>
              <a:defRPr sz="1600">
                <a:solidFill>
                  <a:schemeClr val="dk2"/>
                </a:solidFill>
              </a:defRPr>
            </a:lvl5pPr>
            <a:lvl6pPr lvl="5" algn="r">
              <a:buNone/>
              <a:defRPr sz="1600">
                <a:solidFill>
                  <a:schemeClr val="dk2"/>
                </a:solidFill>
              </a:defRPr>
            </a:lvl6pPr>
            <a:lvl7pPr lvl="6" algn="r">
              <a:buNone/>
              <a:defRPr sz="1600">
                <a:solidFill>
                  <a:schemeClr val="dk2"/>
                </a:solidFill>
              </a:defRPr>
            </a:lvl7pPr>
            <a:lvl8pPr lvl="7" algn="r">
              <a:buNone/>
              <a:defRPr sz="1600">
                <a:solidFill>
                  <a:schemeClr val="dk2"/>
                </a:solidFill>
              </a:defRPr>
            </a:lvl8pPr>
            <a:lvl9pPr lvl="8" algn="r">
              <a:buNone/>
              <a:defRPr sz="16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1.jpg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4.png"/><Relationship Id="rId7" Type="http://schemas.openxmlformats.org/officeDocument/2006/relationships/image" Target="../media/image13.jpg"/><Relationship Id="rId8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s.wikipedia.org/wiki/Gr%C3%A1fica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9" Type="http://schemas.openxmlformats.org/officeDocument/2006/relationships/image" Target="../media/image26.jp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2.jpg"/><Relationship Id="rId8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35.png"/><Relationship Id="rId6" Type="http://schemas.openxmlformats.org/officeDocument/2006/relationships/image" Target="../media/image4.png"/><Relationship Id="rId7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075" y="13875"/>
            <a:ext cx="14630400" cy="82296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 amt="15000"/>
          </a:blip>
          <a:srcRect b="18718" l="7956" r="63255" t="18968"/>
          <a:stretch/>
        </p:blipFill>
        <p:spPr>
          <a:xfrm>
            <a:off x="9582147" y="-1764775"/>
            <a:ext cx="5868950" cy="629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0022" y="897451"/>
            <a:ext cx="3751554" cy="55035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35000" stPos="0" sy="-100000" ky="0"/>
          </a:effectLst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8546" y="897450"/>
            <a:ext cx="3751546" cy="5503498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35000" stPos="0" sy="-100000" ky="0"/>
          </a:effectLst>
        </p:spPr>
      </p:pic>
      <p:sp>
        <p:nvSpPr>
          <p:cNvPr id="58" name="Google Shape;58;p13"/>
          <p:cNvSpPr/>
          <p:nvPr/>
        </p:nvSpPr>
        <p:spPr>
          <a:xfrm>
            <a:off x="725950" y="2886925"/>
            <a:ext cx="4660500" cy="1701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18718" l="7955" r="-5449" t="18968"/>
          <a:stretch/>
        </p:blipFill>
        <p:spPr>
          <a:xfrm>
            <a:off x="878375" y="6521509"/>
            <a:ext cx="4156751" cy="131724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971524" y="3212525"/>
            <a:ext cx="52959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Indicadores de Tendencia y Análisis Técnico</a:t>
            </a:r>
            <a:endParaRPr b="1" sz="37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61" name="Google Shape;61;p13"/>
          <p:cNvCxnSpPr/>
          <p:nvPr/>
        </p:nvCxnSpPr>
        <p:spPr>
          <a:xfrm rot="10800000">
            <a:off x="876375" y="6400950"/>
            <a:ext cx="13716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Google Shape;62;p13"/>
          <p:cNvSpPr txBox="1"/>
          <p:nvPr/>
        </p:nvSpPr>
        <p:spPr>
          <a:xfrm>
            <a:off x="1011975" y="2172025"/>
            <a:ext cx="237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Unidad 5</a:t>
            </a:r>
            <a:endParaRPr sz="1000"/>
          </a:p>
        </p:txBody>
      </p:sp>
      <p:cxnSp>
        <p:nvCxnSpPr>
          <p:cNvPr id="63" name="Google Shape;63;p13"/>
          <p:cNvCxnSpPr/>
          <p:nvPr/>
        </p:nvCxnSpPr>
        <p:spPr>
          <a:xfrm>
            <a:off x="718350" y="-48925"/>
            <a:ext cx="0" cy="4354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88" name="Google Shape;188;p22"/>
          <p:cNvSpPr txBox="1"/>
          <p:nvPr>
            <p:ph idx="1" type="body"/>
          </p:nvPr>
        </p:nvSpPr>
        <p:spPr>
          <a:xfrm>
            <a:off x="966400" y="1419075"/>
            <a:ext cx="9835200" cy="10071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La forma más común de ver los gráficos de precios es mediante las velas japonesas. La información que da es la siguiente: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275" y="2298150"/>
            <a:ext cx="7262724" cy="544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767423" y="423575"/>
            <a:ext cx="9248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Conceptos Generales (5)</a:t>
            </a:r>
            <a:endParaRPr sz="3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/>
          <p:nvPr/>
        </p:nvSpPr>
        <p:spPr>
          <a:xfrm>
            <a:off x="-177700" y="4997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202" name="Google Shape;202;p23"/>
          <p:cNvSpPr txBox="1"/>
          <p:nvPr>
            <p:ph type="title"/>
          </p:nvPr>
        </p:nvSpPr>
        <p:spPr>
          <a:xfrm>
            <a:off x="633270" y="430045"/>
            <a:ext cx="136329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3F3F3"/>
                </a:solidFill>
                <a:latin typeface="Asap"/>
                <a:ea typeface="Asap"/>
                <a:cs typeface="Asap"/>
                <a:sym typeface="Asap"/>
              </a:rPr>
              <a:t>Mapa de indicadores</a:t>
            </a:r>
            <a:endParaRPr sz="3300">
              <a:solidFill>
                <a:srgbClr val="F3F3F3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 b="0" l="0" r="378" t="0"/>
          <a:stretch/>
        </p:blipFill>
        <p:spPr>
          <a:xfrm>
            <a:off x="2647929" y="2119425"/>
            <a:ext cx="3927564" cy="253418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/>
          <p:nvPr/>
        </p:nvSpPr>
        <p:spPr>
          <a:xfrm>
            <a:off x="2049325" y="1746475"/>
            <a:ext cx="2066400" cy="4674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 txBox="1"/>
          <p:nvPr>
            <p:ph idx="1" type="body"/>
          </p:nvPr>
        </p:nvSpPr>
        <p:spPr>
          <a:xfrm>
            <a:off x="2029300" y="1644175"/>
            <a:ext cx="2182800" cy="5697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2600"/>
              </a:spcAft>
              <a:buNone/>
            </a:pPr>
            <a:r>
              <a:rPr lang="en" sz="2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A. </a:t>
            </a:r>
            <a:r>
              <a:rPr lang="en" sz="2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Tendencia</a:t>
            </a:r>
            <a:endParaRPr sz="2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263" y="4852930"/>
            <a:ext cx="3927564" cy="253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5">
            <a:alphaModFix/>
          </a:blip>
          <a:srcRect b="0" l="12441" r="0" t="0"/>
          <a:stretch/>
        </p:blipFill>
        <p:spPr>
          <a:xfrm>
            <a:off x="6792525" y="2119425"/>
            <a:ext cx="4050512" cy="26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6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7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3"/>
          <p:cNvSpPr/>
          <p:nvPr/>
        </p:nvSpPr>
        <p:spPr>
          <a:xfrm>
            <a:off x="-177700" y="499775"/>
            <a:ext cx="52422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2539" y="4899751"/>
            <a:ext cx="4050511" cy="2534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/>
          <p:nvPr/>
        </p:nvSpPr>
        <p:spPr>
          <a:xfrm>
            <a:off x="9175475" y="1765350"/>
            <a:ext cx="2397600" cy="4674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"/>
          <p:cNvSpPr txBox="1"/>
          <p:nvPr>
            <p:ph idx="1" type="body"/>
          </p:nvPr>
        </p:nvSpPr>
        <p:spPr>
          <a:xfrm>
            <a:off x="9117925" y="1663039"/>
            <a:ext cx="2512800" cy="5697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B. Reversión</a:t>
            </a:r>
            <a:endParaRPr sz="2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ctr">
              <a:lnSpc>
                <a:spcPct val="200000"/>
              </a:lnSpc>
              <a:spcBef>
                <a:spcPts val="2600"/>
              </a:spcBef>
              <a:spcAft>
                <a:spcPts val="26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2049325" y="7193050"/>
            <a:ext cx="2066400" cy="4674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3"/>
          <p:cNvSpPr/>
          <p:nvPr/>
        </p:nvSpPr>
        <p:spPr>
          <a:xfrm>
            <a:off x="9582325" y="7193050"/>
            <a:ext cx="2066400" cy="4674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3"/>
          <p:cNvSpPr txBox="1"/>
          <p:nvPr/>
        </p:nvSpPr>
        <p:spPr>
          <a:xfrm>
            <a:off x="1996775" y="7114750"/>
            <a:ext cx="22953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2600"/>
              </a:spcAft>
              <a:buNone/>
            </a:pPr>
            <a:r>
              <a:rPr lang="en" sz="2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C. </a:t>
            </a:r>
            <a:r>
              <a:rPr lang="en" sz="2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Sentimiento</a:t>
            </a:r>
            <a:endParaRPr sz="2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9524127" y="7076475"/>
            <a:ext cx="21828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2600"/>
              </a:spcAft>
              <a:buNone/>
            </a:pPr>
            <a:r>
              <a:rPr lang="en" sz="2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D. </a:t>
            </a:r>
            <a:r>
              <a:rPr lang="en" sz="2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Económicos</a:t>
            </a:r>
            <a:endParaRPr sz="2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19" name="Google Shape;219;p23"/>
          <p:cNvPicPr preferRelativeResize="0"/>
          <p:nvPr/>
        </p:nvPicPr>
        <p:blipFill rotWithShape="1">
          <a:blip r:embed="rId7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226" name="Google Shape;226;p24"/>
          <p:cNvSpPr txBox="1"/>
          <p:nvPr>
            <p:ph idx="1" type="body"/>
          </p:nvPr>
        </p:nvSpPr>
        <p:spPr>
          <a:xfrm>
            <a:off x="1293875" y="1996350"/>
            <a:ext cx="2321400" cy="49551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Los indicadores de tendencia sirven para ver en qué dirección se está moviendo el mercado (alcista, bajista o lateral).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400" y="1596575"/>
            <a:ext cx="8489215" cy="54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4"/>
          <p:cNvSpPr txBox="1"/>
          <p:nvPr/>
        </p:nvSpPr>
        <p:spPr>
          <a:xfrm>
            <a:off x="699547" y="880775"/>
            <a:ext cx="101637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sap"/>
              <a:buAutoNum type="alphaUcPeriod"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Tendencias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-177700" y="837875"/>
            <a:ext cx="40980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3" name="Google Shape;233;p24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4" name="Google Shape;234;p24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241" name="Google Shape;241;p25"/>
          <p:cNvSpPr txBox="1"/>
          <p:nvPr>
            <p:ph idx="1" type="body"/>
          </p:nvPr>
        </p:nvSpPr>
        <p:spPr>
          <a:xfrm>
            <a:off x="573550" y="1828850"/>
            <a:ext cx="3894900" cy="44064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"/>
              <a:buChar char="●"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1)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Medias móviles: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son el promedio de los precios de cierre de los últimos “X” períodos. 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"/>
              <a:buChar char="●"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Ej: la media móvil de 50 días de hoy es el promedio de los últimos 50 precios de cierre.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Font typeface="Asap"/>
              <a:buChar char="●"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Las más usadas son las de 50, 100 y 200 días.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3">
            <a:alphaModFix/>
          </a:blip>
          <a:srcRect b="0" l="0" r="0" t="6279"/>
          <a:stretch/>
        </p:blipFill>
        <p:spPr>
          <a:xfrm>
            <a:off x="4412850" y="1825475"/>
            <a:ext cx="8076677" cy="524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5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"/>
          <p:cNvSpPr txBox="1"/>
          <p:nvPr/>
        </p:nvSpPr>
        <p:spPr>
          <a:xfrm>
            <a:off x="699548" y="880775"/>
            <a:ext cx="35961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sap"/>
              <a:buAutoNum type="alphaUcPeriod"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Tendencias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-177700" y="837875"/>
            <a:ext cx="40980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8" name="Google Shape;248;p25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9" name="Google Shape;249;p25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5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256" name="Google Shape;256;p26"/>
          <p:cNvSpPr txBox="1"/>
          <p:nvPr>
            <p:ph idx="1" type="body"/>
          </p:nvPr>
        </p:nvSpPr>
        <p:spPr>
          <a:xfrm>
            <a:off x="117750" y="1992025"/>
            <a:ext cx="3949800" cy="42408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736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2)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Cruce de medias móviles: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se da cuando una media móvil cruza a otra. 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736600" rtl="0" algn="l">
              <a:spcBef>
                <a:spcPts val="260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Ej: la media de 50 cruza a la de 200.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57" name="Google Shape;2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7551" y="1981425"/>
            <a:ext cx="8445926" cy="51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6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6"/>
          <p:cNvSpPr txBox="1"/>
          <p:nvPr/>
        </p:nvSpPr>
        <p:spPr>
          <a:xfrm>
            <a:off x="699548" y="880775"/>
            <a:ext cx="35961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sap"/>
              <a:buAutoNum type="alphaUcPeriod"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Tendencias (2)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-177700" y="837875"/>
            <a:ext cx="45867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3" name="Google Shape;263;p26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4" name="Google Shape;264;p26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271" name="Google Shape;271;p27"/>
          <p:cNvSpPr txBox="1"/>
          <p:nvPr>
            <p:ph idx="1" type="body"/>
          </p:nvPr>
        </p:nvSpPr>
        <p:spPr>
          <a:xfrm>
            <a:off x="78725" y="1823575"/>
            <a:ext cx="3880500" cy="45150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1)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MACD (Media Móvil de Convergencia/Divergencia):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cruce de dos medias móviles. Lo que indica es posibles cambios en la fortaleza o dirección de la tendencia. 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736600" rtl="0" algn="l">
              <a:lnSpc>
                <a:spcPct val="150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En la imagen se ve el MACD más utilizado, compuesto por las medias de 12 y 26 días. 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lnSpc>
                <a:spcPct val="150000"/>
              </a:lnSpc>
              <a:spcBef>
                <a:spcPts val="2600"/>
              </a:spcBef>
              <a:spcAft>
                <a:spcPts val="2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699548" y="880775"/>
            <a:ext cx="35961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sap"/>
              <a:buAutoNum type="alphaUcPeriod"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Tendencias (3)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-1075" y="837875"/>
            <a:ext cx="45867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7" name="Google Shape;277;p27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8" name="Google Shape;278;p27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27"/>
          <p:cNvPicPr preferRelativeResize="0"/>
          <p:nvPr/>
        </p:nvPicPr>
        <p:blipFill rotWithShape="1">
          <a:blip r:embed="rId5">
            <a:alphaModFix/>
          </a:blip>
          <a:srcRect b="6526" l="0" r="2075" t="8381"/>
          <a:stretch/>
        </p:blipFill>
        <p:spPr>
          <a:xfrm>
            <a:off x="4111625" y="2257150"/>
            <a:ext cx="8788350" cy="49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286" name="Google Shape;286;p28"/>
          <p:cNvSpPr txBox="1"/>
          <p:nvPr>
            <p:ph idx="1" type="body"/>
          </p:nvPr>
        </p:nvSpPr>
        <p:spPr>
          <a:xfrm>
            <a:off x="498722" y="2148750"/>
            <a:ext cx="3669300" cy="22710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Los indicadores de reversión te dicen cuán fuerte es la tendencia que se está dando o alertan la posibilidad de una reversión de la misma. 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2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Uso: dan señales de compra venta pero su mayor utilidad son las divergencias.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2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Problema: Fallan cuando hay un cambio en la tendencia.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2600"/>
              </a:spcBef>
              <a:spcAft>
                <a:spcPts val="2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287" name="Google Shape;287;p28"/>
          <p:cNvPicPr preferRelativeResize="0"/>
          <p:nvPr/>
        </p:nvPicPr>
        <p:blipFill rotWithShape="1">
          <a:blip r:embed="rId3">
            <a:alphaModFix/>
          </a:blip>
          <a:srcRect b="0" l="12441" r="0" t="0"/>
          <a:stretch/>
        </p:blipFill>
        <p:spPr>
          <a:xfrm>
            <a:off x="4745200" y="2266225"/>
            <a:ext cx="7240751" cy="46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8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8"/>
          <p:cNvSpPr txBox="1"/>
          <p:nvPr/>
        </p:nvSpPr>
        <p:spPr>
          <a:xfrm>
            <a:off x="699548" y="880775"/>
            <a:ext cx="35961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B.</a:t>
            </a: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 Reversión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-177700" y="837875"/>
            <a:ext cx="40980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3" name="Google Shape;293;p28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4" name="Google Shape;294;p28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301" name="Google Shape;301;p29"/>
          <p:cNvSpPr txBox="1"/>
          <p:nvPr/>
        </p:nvSpPr>
        <p:spPr>
          <a:xfrm>
            <a:off x="798550" y="2027575"/>
            <a:ext cx="3341400" cy="49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1)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RSI: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se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utiliza para indicar “sobrecompra” o “sobreventa” de una acción. Existen dos niveles, uno por encima del cual indica sobrecompra y otro por debajo del cual indica sobreventa. 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No tienen demasiada utilidad en presencia de una tendencia marcada.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02" name="Google Shape;302;p29"/>
          <p:cNvPicPr preferRelativeResize="0"/>
          <p:nvPr/>
        </p:nvPicPr>
        <p:blipFill rotWithShape="1">
          <a:blip r:embed="rId3">
            <a:alphaModFix/>
          </a:blip>
          <a:srcRect b="0" l="0" r="0" t="5633"/>
          <a:stretch/>
        </p:blipFill>
        <p:spPr>
          <a:xfrm>
            <a:off x="4268950" y="1886913"/>
            <a:ext cx="8069824" cy="527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9"/>
          <p:cNvSpPr txBox="1"/>
          <p:nvPr/>
        </p:nvSpPr>
        <p:spPr>
          <a:xfrm>
            <a:off x="699548" y="880775"/>
            <a:ext cx="35961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B.  Reversión (1)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07" name="Google Shape;307;p29"/>
          <p:cNvSpPr/>
          <p:nvPr/>
        </p:nvSpPr>
        <p:spPr>
          <a:xfrm>
            <a:off x="-177700" y="837875"/>
            <a:ext cx="40980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8" name="Google Shape;308;p29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9" name="Google Shape;309;p29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316" name="Google Shape;316;p30"/>
          <p:cNvSpPr txBox="1"/>
          <p:nvPr>
            <p:ph idx="1" type="body"/>
          </p:nvPr>
        </p:nvSpPr>
        <p:spPr>
          <a:xfrm>
            <a:off x="699546" y="1993500"/>
            <a:ext cx="3091500" cy="40530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2)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Estocástico: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misma utilidad y limitaciones que el RSI.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260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Veamos cómo a principios de marzo de 2020 el Estocástico daba sobreventa y la bolsa siguió cayendo.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0"/>
          <p:cNvSpPr txBox="1"/>
          <p:nvPr/>
        </p:nvSpPr>
        <p:spPr>
          <a:xfrm>
            <a:off x="699548" y="880775"/>
            <a:ext cx="35961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B.  Reversión (2)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21" name="Google Shape;321;p30"/>
          <p:cNvSpPr/>
          <p:nvPr/>
        </p:nvSpPr>
        <p:spPr>
          <a:xfrm>
            <a:off x="-177700" y="837875"/>
            <a:ext cx="40980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2" name="Google Shape;322;p30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3" name="Google Shape;323;p30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0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30"/>
          <p:cNvPicPr preferRelativeResize="0"/>
          <p:nvPr/>
        </p:nvPicPr>
        <p:blipFill rotWithShape="1">
          <a:blip r:embed="rId5">
            <a:alphaModFix/>
          </a:blip>
          <a:srcRect b="0" l="0" r="0" t="5864"/>
          <a:stretch/>
        </p:blipFill>
        <p:spPr>
          <a:xfrm>
            <a:off x="3971203" y="1902450"/>
            <a:ext cx="8503978" cy="55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331" name="Google Shape;331;p31"/>
          <p:cNvSpPr txBox="1"/>
          <p:nvPr>
            <p:ph idx="1" type="body"/>
          </p:nvPr>
        </p:nvSpPr>
        <p:spPr>
          <a:xfrm>
            <a:off x="699549" y="2029993"/>
            <a:ext cx="2904600" cy="42804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Los indicadores de sentimiento sirven para darse una idea del humor por el que está atravesando el mercado.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32" name="Google Shape;3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300" y="2030000"/>
            <a:ext cx="8241175" cy="524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1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1"/>
          <p:cNvSpPr txBox="1"/>
          <p:nvPr/>
        </p:nvSpPr>
        <p:spPr>
          <a:xfrm>
            <a:off x="699548" y="880775"/>
            <a:ext cx="35961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C.  Sentimiento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-177700" y="837875"/>
            <a:ext cx="40620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8" name="Google Shape;338;p31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9" name="Google Shape;339;p31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725940" y="499775"/>
            <a:ext cx="77694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¿Qué es el análisis técnico?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917450" y="1720775"/>
            <a:ext cx="9691500" cy="878700"/>
          </a:xfrm>
          <a:prstGeom prst="rect">
            <a:avLst/>
          </a:prstGeom>
          <a:noFill/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Es un tipo de análisis utilizado para intentar predecir los movimientos de los precios basado en el estudio de </a:t>
            </a:r>
            <a:r>
              <a:rPr lang="en" sz="1800">
                <a:solidFill>
                  <a:srgbClr val="FFFFFF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gráficos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de precios y cómputos (indicadores).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26973" l="0" r="0" t="-5614"/>
          <a:stretch/>
        </p:blipFill>
        <p:spPr>
          <a:xfrm>
            <a:off x="290575" y="2904276"/>
            <a:ext cx="12752176" cy="53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-177700" y="5759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9198325" y="2657838"/>
            <a:ext cx="3240000" cy="20217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reflection blurRad="0" dir="5400000" dist="38100" endA="0" endPos="43000" fadeDir="5400012" kx="0" rotWithShape="0" algn="bl" stA="61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 txBox="1"/>
          <p:nvPr/>
        </p:nvSpPr>
        <p:spPr>
          <a:xfrm>
            <a:off x="9424225" y="2771163"/>
            <a:ext cx="2788200" cy="20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Hay 2 principales fuentes de información: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1) El precio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2) El volumen operado.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6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346" name="Google Shape;346;p32"/>
          <p:cNvSpPr txBox="1"/>
          <p:nvPr>
            <p:ph idx="1" type="body"/>
          </p:nvPr>
        </p:nvSpPr>
        <p:spPr>
          <a:xfrm>
            <a:off x="498721" y="2428800"/>
            <a:ext cx="3264900" cy="1762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1)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Advance / Decline line: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muestra la diferencia entre las acciones que están subiendo de precio y las que están bajando. 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260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Ej: si el mercado está en tendencia alcista es un buen signo que haya muchas acciones impulsando esa suba y se vería en un número alto en este indicador.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47" name="Google Shape;347;p32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2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2"/>
          <p:cNvSpPr txBox="1"/>
          <p:nvPr/>
        </p:nvSpPr>
        <p:spPr>
          <a:xfrm>
            <a:off x="699551" y="1109375"/>
            <a:ext cx="59067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C.  Sentimiento (Breadth)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51" name="Google Shape;351;p32"/>
          <p:cNvSpPr/>
          <p:nvPr/>
        </p:nvSpPr>
        <p:spPr>
          <a:xfrm>
            <a:off x="-177700" y="837875"/>
            <a:ext cx="58485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2" name="Google Shape;352;p32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3" name="Google Shape;353;p32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2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32"/>
          <p:cNvPicPr preferRelativeResize="0"/>
          <p:nvPr/>
        </p:nvPicPr>
        <p:blipFill rotWithShape="1">
          <a:blip r:embed="rId5">
            <a:alphaModFix/>
          </a:blip>
          <a:srcRect b="0" l="0" r="0" t="4425"/>
          <a:stretch/>
        </p:blipFill>
        <p:spPr>
          <a:xfrm>
            <a:off x="3912100" y="1954275"/>
            <a:ext cx="8772322" cy="5631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pic>
        <p:nvPicPr>
          <p:cNvPr id="361" name="Google Shape;361;p33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3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3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3"/>
          <p:cNvSpPr/>
          <p:nvPr/>
        </p:nvSpPr>
        <p:spPr>
          <a:xfrm>
            <a:off x="-177700" y="837875"/>
            <a:ext cx="59610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3"/>
          <p:cNvSpPr txBox="1"/>
          <p:nvPr/>
        </p:nvSpPr>
        <p:spPr>
          <a:xfrm>
            <a:off x="699551" y="1109375"/>
            <a:ext cx="59067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  </a:t>
            </a: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 A/D line en perspectiva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366" name="Google Shape;366;p33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7" name="Google Shape;367;p33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33"/>
          <p:cNvPicPr preferRelativeResize="0"/>
          <p:nvPr/>
        </p:nvPicPr>
        <p:blipFill rotWithShape="1">
          <a:blip r:embed="rId5">
            <a:alphaModFix/>
          </a:blip>
          <a:srcRect b="0" l="0" r="0" t="4306"/>
          <a:stretch/>
        </p:blipFill>
        <p:spPr>
          <a:xfrm>
            <a:off x="2086487" y="1706075"/>
            <a:ext cx="9315352" cy="5988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pic>
        <p:nvPicPr>
          <p:cNvPr id="375" name="Google Shape;3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950" y="3609475"/>
            <a:ext cx="11822323" cy="347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4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4"/>
          <p:cNvSpPr txBox="1"/>
          <p:nvPr/>
        </p:nvSpPr>
        <p:spPr>
          <a:xfrm>
            <a:off x="699551" y="1109375"/>
            <a:ext cx="59067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C.  Sentimiento (Breadth 2)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80" name="Google Shape;380;p34"/>
          <p:cNvSpPr/>
          <p:nvPr/>
        </p:nvSpPr>
        <p:spPr>
          <a:xfrm>
            <a:off x="-177700" y="837800"/>
            <a:ext cx="62028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1" name="Google Shape;381;p34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2" name="Google Shape;382;p34"/>
          <p:cNvSpPr txBox="1"/>
          <p:nvPr>
            <p:ph idx="1" type="body"/>
          </p:nvPr>
        </p:nvSpPr>
        <p:spPr>
          <a:xfrm>
            <a:off x="851949" y="1781925"/>
            <a:ext cx="10091400" cy="17694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2)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52w High and Lows: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cuántas son las empresas que están haciendo máximos de 52 semanas y cuántas haciendo mínimos.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260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0.8 es el punto por encima del cual se considera extremo optimismo y por debajo de 0.2 extremo pesimismo.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83" name="Google Shape;383;p34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4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390" name="Google Shape;390;p35"/>
          <p:cNvSpPr txBox="1"/>
          <p:nvPr>
            <p:ph idx="1" type="body"/>
          </p:nvPr>
        </p:nvSpPr>
        <p:spPr>
          <a:xfrm>
            <a:off x="1156175" y="1742800"/>
            <a:ext cx="10699800" cy="11904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3)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P/E: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ratio entre el precio de una acción y las </a:t>
            </a:r>
            <a:r>
              <a:rPr i="1"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ganancias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por acción de una empresa. Cuánto está dispuesto a pagar el mercado por cada USD 1 de ganancia que genera esa empresa.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91" name="Google Shape;391;p35"/>
          <p:cNvSpPr txBox="1"/>
          <p:nvPr/>
        </p:nvSpPr>
        <p:spPr>
          <a:xfrm>
            <a:off x="1963265" y="7308005"/>
            <a:ext cx="79002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Price to Earnings del S&amp;P 500 (Promedio histórico: 16)</a:t>
            </a:r>
            <a:endParaRPr sz="19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92" name="Google Shape;392;p35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5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5"/>
          <p:cNvSpPr txBox="1"/>
          <p:nvPr/>
        </p:nvSpPr>
        <p:spPr>
          <a:xfrm>
            <a:off x="699551" y="1152200"/>
            <a:ext cx="59067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C.  Sentimiento (Valuación)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96" name="Google Shape;396;p35"/>
          <p:cNvSpPr/>
          <p:nvPr/>
        </p:nvSpPr>
        <p:spPr>
          <a:xfrm>
            <a:off x="-177700" y="880700"/>
            <a:ext cx="63729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7" name="Google Shape;397;p35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8" name="Google Shape;398;p35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5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5"/>
          <p:cNvSpPr txBox="1"/>
          <p:nvPr/>
        </p:nvSpPr>
        <p:spPr>
          <a:xfrm>
            <a:off x="11249800" y="4618238"/>
            <a:ext cx="62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</a:rPr>
              <a:t>24</a:t>
            </a:r>
            <a:endParaRPr b="1" sz="2300">
              <a:solidFill>
                <a:srgbClr val="FFFFFF"/>
              </a:solidFill>
            </a:endParaRPr>
          </a:p>
        </p:txBody>
      </p:sp>
      <p:cxnSp>
        <p:nvCxnSpPr>
          <p:cNvPr id="401" name="Google Shape;401;p35"/>
          <p:cNvCxnSpPr/>
          <p:nvPr/>
        </p:nvCxnSpPr>
        <p:spPr>
          <a:xfrm flipH="1">
            <a:off x="10683950" y="4957263"/>
            <a:ext cx="510600" cy="291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02" name="Google Shape;40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438" y="2662750"/>
            <a:ext cx="9617255" cy="44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408" name="Google Shape;408;p36"/>
          <p:cNvSpPr txBox="1"/>
          <p:nvPr>
            <p:ph idx="1" type="body"/>
          </p:nvPr>
        </p:nvSpPr>
        <p:spPr>
          <a:xfrm>
            <a:off x="574925" y="1672700"/>
            <a:ext cx="10254600" cy="8787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736600" rtl="0" algn="l">
              <a:spcBef>
                <a:spcPts val="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4) 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P/S: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ratio entre el precio de una acción y las </a:t>
            </a:r>
            <a:r>
              <a:rPr i="1"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ventas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de la empresa. Cuánto está dispuesto a pagar el mercado por cada USD 1 que la empresa vende.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09" name="Google Shape;409;p36"/>
          <p:cNvSpPr txBox="1"/>
          <p:nvPr/>
        </p:nvSpPr>
        <p:spPr>
          <a:xfrm>
            <a:off x="2192690" y="7321880"/>
            <a:ext cx="79002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Price to Sales del S&amp;P 500 (Promedio histórico: 1,6)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410" name="Google Shape;410;p36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6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6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6"/>
          <p:cNvSpPr txBox="1"/>
          <p:nvPr/>
        </p:nvSpPr>
        <p:spPr>
          <a:xfrm>
            <a:off x="699551" y="1152200"/>
            <a:ext cx="59067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75" lIns="116600" spcFirstLastPara="1" rIns="116600" wrap="square" tIns="5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C.  Sentimiento (Valuación 2)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14" name="Google Shape;414;p36"/>
          <p:cNvSpPr/>
          <p:nvPr/>
        </p:nvSpPr>
        <p:spPr>
          <a:xfrm>
            <a:off x="-177700" y="837800"/>
            <a:ext cx="67839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5" name="Google Shape;415;p36"/>
          <p:cNvCxnSpPr/>
          <p:nvPr/>
        </p:nvCxnSpPr>
        <p:spPr>
          <a:xfrm>
            <a:off x="1217675" y="-2653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6" name="Google Shape;416;p36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6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6"/>
          <p:cNvSpPr txBox="1"/>
          <p:nvPr/>
        </p:nvSpPr>
        <p:spPr>
          <a:xfrm>
            <a:off x="12430100" y="3288875"/>
            <a:ext cx="62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</a:rPr>
              <a:t>2,4</a:t>
            </a:r>
            <a:endParaRPr b="1" sz="2300">
              <a:solidFill>
                <a:srgbClr val="FFFFFF"/>
              </a:solidFill>
            </a:endParaRPr>
          </a:p>
        </p:txBody>
      </p:sp>
      <p:cxnSp>
        <p:nvCxnSpPr>
          <p:cNvPr id="419" name="Google Shape;419;p36"/>
          <p:cNvCxnSpPr>
            <a:stCxn id="418" idx="1"/>
          </p:cNvCxnSpPr>
          <p:nvPr/>
        </p:nvCxnSpPr>
        <p:spPr>
          <a:xfrm flipH="1">
            <a:off x="11781200" y="3558275"/>
            <a:ext cx="648900" cy="684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20" name="Google Shape;42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4638" y="2551400"/>
            <a:ext cx="10067925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426" name="Google Shape;426;p37"/>
          <p:cNvSpPr txBox="1"/>
          <p:nvPr>
            <p:ph type="title"/>
          </p:nvPr>
        </p:nvSpPr>
        <p:spPr>
          <a:xfrm>
            <a:off x="663922" y="820575"/>
            <a:ext cx="56304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D.  Económicos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427" name="Google Shape;4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8475" y="2077873"/>
            <a:ext cx="8766700" cy="521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7"/>
          <p:cNvSpPr txBox="1"/>
          <p:nvPr>
            <p:ph idx="1" type="body"/>
          </p:nvPr>
        </p:nvSpPr>
        <p:spPr>
          <a:xfrm>
            <a:off x="1217675" y="1874700"/>
            <a:ext cx="2330100" cy="41319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Dan información acerca del estado actual de la economía, lo que afectará directa o indirectamente al mercado financiero.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429" name="Google Shape;429;p37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7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7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7"/>
          <p:cNvSpPr/>
          <p:nvPr/>
        </p:nvSpPr>
        <p:spPr>
          <a:xfrm>
            <a:off x="-177700" y="880700"/>
            <a:ext cx="46434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3" name="Google Shape;433;p37"/>
          <p:cNvCxnSpPr/>
          <p:nvPr/>
        </p:nvCxnSpPr>
        <p:spPr>
          <a:xfrm>
            <a:off x="1273600" y="-2224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4" name="Google Shape;434;p37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7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441" name="Google Shape;441;p38"/>
          <p:cNvSpPr txBox="1"/>
          <p:nvPr>
            <p:ph type="title"/>
          </p:nvPr>
        </p:nvSpPr>
        <p:spPr>
          <a:xfrm>
            <a:off x="663922" y="820575"/>
            <a:ext cx="56304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D.  Económicos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442" name="Google Shape;442;p38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8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8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8"/>
          <p:cNvSpPr/>
          <p:nvPr/>
        </p:nvSpPr>
        <p:spPr>
          <a:xfrm>
            <a:off x="-177700" y="880700"/>
            <a:ext cx="4643400" cy="682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6" name="Google Shape;446;p38"/>
          <p:cNvCxnSpPr/>
          <p:nvPr/>
        </p:nvCxnSpPr>
        <p:spPr>
          <a:xfrm>
            <a:off x="1284775" y="-222400"/>
            <a:ext cx="300" cy="178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7" name="Google Shape;447;p38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8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8"/>
          <p:cNvSpPr/>
          <p:nvPr/>
        </p:nvSpPr>
        <p:spPr>
          <a:xfrm>
            <a:off x="1117838" y="2674550"/>
            <a:ext cx="3477600" cy="1195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reflection blurRad="0" dir="5400000" dist="38100" endA="0" endPos="43000" fadeDir="5400012" kx="0" rotWithShape="0" algn="bl" stA="61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8"/>
          <p:cNvSpPr/>
          <p:nvPr/>
        </p:nvSpPr>
        <p:spPr>
          <a:xfrm>
            <a:off x="4933861" y="2674525"/>
            <a:ext cx="3477600" cy="1195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reflection blurRad="0" dir="5400000" dist="38100" endA="0" endPos="43000" fadeDir="5400012" kx="0" rotWithShape="0" algn="bl" stA="61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8"/>
          <p:cNvSpPr/>
          <p:nvPr/>
        </p:nvSpPr>
        <p:spPr>
          <a:xfrm>
            <a:off x="8771397" y="2674525"/>
            <a:ext cx="3477600" cy="1195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reflection blurRad="0" dir="5400000" dist="38100" endA="0" endPos="43000" fadeDir="5400012" kx="0" rotWithShape="0" algn="bl" stA="61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8"/>
          <p:cNvSpPr/>
          <p:nvPr/>
        </p:nvSpPr>
        <p:spPr>
          <a:xfrm>
            <a:off x="2590575" y="5231225"/>
            <a:ext cx="3477600" cy="1195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reflection blurRad="0" dir="5400000" dist="38100" endA="0" endPos="43000" fadeDir="5400012" kx="0" rotWithShape="0" algn="bl" stA="61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8"/>
          <p:cNvSpPr/>
          <p:nvPr/>
        </p:nvSpPr>
        <p:spPr>
          <a:xfrm>
            <a:off x="6908348" y="5231214"/>
            <a:ext cx="3477600" cy="1195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reflection blurRad="0" dir="5400000" dist="38100" endA="0" endPos="43000" fadeDir="5400012" kx="0" rotWithShape="0" algn="bl" stA="61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8"/>
          <p:cNvSpPr txBox="1"/>
          <p:nvPr/>
        </p:nvSpPr>
        <p:spPr>
          <a:xfrm>
            <a:off x="1945829" y="2964017"/>
            <a:ext cx="16578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Empleo</a:t>
            </a:r>
            <a:endParaRPr sz="25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55" name="Google Shape;455;p38"/>
          <p:cNvSpPr txBox="1"/>
          <p:nvPr/>
        </p:nvSpPr>
        <p:spPr>
          <a:xfrm>
            <a:off x="5792924" y="2963992"/>
            <a:ext cx="16578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PBI</a:t>
            </a:r>
            <a:endParaRPr sz="25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56" name="Google Shape;456;p38"/>
          <p:cNvSpPr txBox="1"/>
          <p:nvPr/>
        </p:nvSpPr>
        <p:spPr>
          <a:xfrm>
            <a:off x="9115910" y="2963992"/>
            <a:ext cx="3072600" cy="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Ventas minoristas</a:t>
            </a:r>
            <a:endParaRPr sz="25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57" name="Google Shape;457;p38"/>
          <p:cNvSpPr txBox="1"/>
          <p:nvPr/>
        </p:nvSpPr>
        <p:spPr>
          <a:xfrm>
            <a:off x="3603639" y="5520713"/>
            <a:ext cx="16578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Inflación</a:t>
            </a:r>
            <a:endParaRPr sz="25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458" name="Google Shape;458;p38"/>
          <p:cNvSpPr txBox="1"/>
          <p:nvPr/>
        </p:nvSpPr>
        <p:spPr>
          <a:xfrm>
            <a:off x="7156935" y="5415632"/>
            <a:ext cx="29802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Política de tasa </a:t>
            </a:r>
            <a:endParaRPr sz="25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de la Fed</a:t>
            </a:r>
            <a:endParaRPr sz="25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459" name="Google Shape;459;p38"/>
          <p:cNvPicPr preferRelativeResize="0"/>
          <p:nvPr/>
        </p:nvPicPr>
        <p:blipFill rotWithShape="1">
          <a:blip r:embed="rId5">
            <a:alphaModFix/>
          </a:blip>
          <a:srcRect b="11713" l="0" r="0" t="26178"/>
          <a:stretch/>
        </p:blipFill>
        <p:spPr>
          <a:xfrm>
            <a:off x="2590575" y="6309575"/>
            <a:ext cx="3477600" cy="1079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s desafíos macroeconómicos tras el acuerdo con el FMI" id="460" name="Google Shape;460;p38"/>
          <p:cNvPicPr preferRelativeResize="0"/>
          <p:nvPr/>
        </p:nvPicPr>
        <p:blipFill rotWithShape="1">
          <a:blip r:embed="rId6">
            <a:alphaModFix/>
          </a:blip>
          <a:srcRect b="30409" l="0" r="0" t="13689"/>
          <a:stretch/>
        </p:blipFill>
        <p:spPr>
          <a:xfrm>
            <a:off x="6929838" y="6309575"/>
            <a:ext cx="3434600" cy="1079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finición de PBI - Qué es y Concepto" id="461" name="Google Shape;461;p38"/>
          <p:cNvPicPr preferRelativeResize="0"/>
          <p:nvPr/>
        </p:nvPicPr>
        <p:blipFill rotWithShape="1">
          <a:blip r:embed="rId7">
            <a:alphaModFix/>
          </a:blip>
          <a:srcRect b="35177" l="0" r="0" t="7800"/>
          <a:stretch/>
        </p:blipFill>
        <p:spPr>
          <a:xfrm>
            <a:off x="4933863" y="3580800"/>
            <a:ext cx="3477600" cy="131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stión de ventas: las claves para fortalecer la cartera de clientes |  Ventas | Apuntes empresariales | ESAN" id="462" name="Google Shape;462;p38"/>
          <p:cNvPicPr preferRelativeResize="0"/>
          <p:nvPr/>
        </p:nvPicPr>
        <p:blipFill rotWithShape="1">
          <a:blip r:embed="rId8">
            <a:alphaModFix/>
          </a:blip>
          <a:srcRect b="15769" l="12095" r="0" t="22414"/>
          <a:stretch/>
        </p:blipFill>
        <p:spPr>
          <a:xfrm>
            <a:off x="1139338" y="3537551"/>
            <a:ext cx="3434599" cy="135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ual de ventas: ¿Qué es y qué tipos de venta existen?" id="463" name="Google Shape;463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04012" y="3580800"/>
            <a:ext cx="3444976" cy="13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498740" y="1339770"/>
            <a:ext cx="13632900" cy="8958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-482600" lvl="0" marL="3683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"/>
              <a:buChar char="-"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Hay muchas escuelas de análisis técnico. Cada una con un enfoque diferente.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-482600" lvl="0" marL="3683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"/>
              <a:buChar char="-"/>
            </a:pP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Escuelas más conocidas: Teoría de Dow, Ondas de Elliott, Velas Japonesas.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2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b="11822" l="0" r="0" t="9776"/>
          <a:stretch/>
        </p:blipFill>
        <p:spPr>
          <a:xfrm>
            <a:off x="362125" y="3145450"/>
            <a:ext cx="5786284" cy="250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194" y="3145451"/>
            <a:ext cx="3309050" cy="250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5">
            <a:alphaModFix/>
          </a:blip>
          <a:srcRect b="0" l="0" r="6454" t="6672"/>
          <a:stretch/>
        </p:blipFill>
        <p:spPr>
          <a:xfrm>
            <a:off x="9651032" y="3145450"/>
            <a:ext cx="3346302" cy="25084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>
            <p:ph type="title"/>
          </p:nvPr>
        </p:nvSpPr>
        <p:spPr>
          <a:xfrm>
            <a:off x="725940" y="423575"/>
            <a:ext cx="7769400" cy="9162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¿Qué es el análisis técnico? (2)</a:t>
            </a:r>
            <a:endParaRPr sz="33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6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7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-177700" y="499775"/>
            <a:ext cx="68814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 rotWithShape="1">
          <a:blip r:embed="rId7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512400" y="1405000"/>
            <a:ext cx="11703000" cy="18177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-482600" lvl="0" marL="3683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"/>
              <a:buChar char="-"/>
            </a:pP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Soporte: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zona de precios donde hay más compradores que vendedores y por ende el precio aumentará.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-482600" lvl="0" marL="3683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sap"/>
              <a:buChar char="-"/>
            </a:pP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Resistencia: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inverso al anterior, zona de precios donde hay más vendedores que compradores y por ende el precio retrocederá.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75" y="2550675"/>
            <a:ext cx="10195523" cy="47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843623" y="423575"/>
            <a:ext cx="9248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Conceptos Generales</a:t>
            </a:r>
            <a:endParaRPr sz="3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 rotWithShape="1">
          <a:blip r:embed="rId4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5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-177700" y="4997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843623" y="423575"/>
            <a:ext cx="9248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Conceptos Generales</a:t>
            </a:r>
            <a:endParaRPr sz="3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-177700" y="4997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9575" y="1967625"/>
            <a:ext cx="5439273" cy="333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7047" y="1967625"/>
            <a:ext cx="4163528" cy="333688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1130145" y="5520616"/>
            <a:ext cx="44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1E8D9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A1E8D9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 sz="1800">
                <a:solidFill>
                  <a:srgbClr val="A1E8D9"/>
                </a:solidFill>
                <a:latin typeface="Roboto"/>
                <a:ea typeface="Roboto"/>
                <a:cs typeface="Roboto"/>
                <a:sym typeface="Roboto"/>
              </a:rPr>
              <a:t>stática</a:t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7067980" y="5520616"/>
            <a:ext cx="44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1E8D9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A1E8D9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" sz="1800">
                <a:solidFill>
                  <a:srgbClr val="A1E8D9"/>
                </a:solidFill>
                <a:latin typeface="Roboto"/>
                <a:ea typeface="Roboto"/>
                <a:cs typeface="Roboto"/>
                <a:sym typeface="Roboto"/>
              </a:rPr>
              <a:t>inámica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767423" y="423575"/>
            <a:ext cx="9248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Conceptos Generales (2)</a:t>
            </a:r>
            <a:endParaRPr sz="3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-177700" y="4997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835725" y="1492175"/>
            <a:ext cx="11706000" cy="10110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60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Líneas de tendencia: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si la tendencia es alcista es una línea que une múltiples soportes (mínimos cada vez más altos) y en caso de ser bajista es una línea que une múltiples resistencias (máximos cada vez más bajos).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5">
            <a:alphaModFix/>
          </a:blip>
          <a:srcRect b="3138" l="0" r="6068" t="0"/>
          <a:stretch/>
        </p:blipFill>
        <p:spPr>
          <a:xfrm>
            <a:off x="725950" y="2871275"/>
            <a:ext cx="6627950" cy="409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2525" y="2756700"/>
            <a:ext cx="6320386" cy="42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767423" y="423575"/>
            <a:ext cx="9248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Conceptos Generales (3)</a:t>
            </a:r>
            <a:endParaRPr sz="3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-177700" y="4997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5">
            <a:alphaModFix/>
          </a:blip>
          <a:srcRect b="12023" l="0" r="0" t="11733"/>
          <a:stretch/>
        </p:blipFill>
        <p:spPr>
          <a:xfrm>
            <a:off x="1918025" y="3355500"/>
            <a:ext cx="9836950" cy="422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>
            <p:ph idx="1" type="body"/>
          </p:nvPr>
        </p:nvSpPr>
        <p:spPr>
          <a:xfrm>
            <a:off x="767425" y="1693250"/>
            <a:ext cx="11841900" cy="17910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</a:t>
            </a: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endencia alcista: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se habla de una tendencia alcista cuando hay máximos cada vez más altos con mínimos cada vez más altos.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Tendencia bajista: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 al revés de la anterior, se habla de una tendencia bajista cuando hay máximos cada vez más bajos con mínimos cada vez más bajos.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60" name="Google Shape;160;p20"/>
          <p:cNvSpPr txBox="1"/>
          <p:nvPr>
            <p:ph idx="1" type="body"/>
          </p:nvPr>
        </p:nvSpPr>
        <p:spPr>
          <a:xfrm>
            <a:off x="978625" y="1644575"/>
            <a:ext cx="10809900" cy="11961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Volumen:</a:t>
            </a:r>
            <a:r>
              <a:rPr lang="en" sz="18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 se utiliza para confirmar una tendencia. El volumen de operación debe subir conforme el precio se mueve en la dirección de la tendencia y bajar cuando el precio va en contra de esta. Volumen muy alto e inusual marca presencia de inversores institucionales.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200"/>
              </a:spcBef>
              <a:spcAft>
                <a:spcPts val="26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graphicFrame>
        <p:nvGraphicFramePr>
          <p:cNvPr id="161" name="Google Shape;161;p20"/>
          <p:cNvGraphicFramePr/>
          <p:nvPr/>
        </p:nvGraphicFramePr>
        <p:xfrm>
          <a:off x="3030420" y="357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{FEE46514-B535-42B1-8B6E-B517A21B7C5A}</a:tableStyleId>
              </a:tblPr>
              <a:tblGrid>
                <a:gridCol w="2035325"/>
                <a:gridCol w="2564600"/>
                <a:gridCol w="2992000"/>
              </a:tblGrid>
              <a:tr h="649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Precio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Volumen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Tendencia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649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Sube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Alto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Fuerte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649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Sube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Bajo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Débil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649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Baja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Alto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Fuerte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  <a:tr h="649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Baja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Bajo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Débil</a:t>
                      </a:r>
                      <a:endParaRPr sz="26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30475" marB="30475" marR="45725" marL="457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3763"/>
                    </a:solidFill>
                  </a:tcPr>
                </a:tc>
              </a:tr>
            </a:tbl>
          </a:graphicData>
        </a:graphic>
      </p:graphicFrame>
      <p:sp>
        <p:nvSpPr>
          <p:cNvPr id="162" name="Google Shape;162;p20"/>
          <p:cNvSpPr txBox="1"/>
          <p:nvPr/>
        </p:nvSpPr>
        <p:spPr>
          <a:xfrm>
            <a:off x="767423" y="423575"/>
            <a:ext cx="9248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Conceptos Generales (4)</a:t>
            </a:r>
            <a:endParaRPr sz="3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 rotWithShape="1">
          <a:blip r:embed="rId3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 rotWithShape="1">
          <a:blip r:embed="rId4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-177700" y="4997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0"/>
          <p:cNvPicPr preferRelativeResize="0"/>
          <p:nvPr/>
        </p:nvPicPr>
        <p:blipFill rotWithShape="1">
          <a:blip r:embed="rId4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/>
          <p:nvPr/>
        </p:nvSpPr>
        <p:spPr>
          <a:xfrm>
            <a:off x="-1075" y="0"/>
            <a:ext cx="14630400" cy="8243400"/>
          </a:xfrm>
          <a:prstGeom prst="rect">
            <a:avLst/>
          </a:prstGeom>
          <a:solidFill>
            <a:srgbClr val="0A3D7B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498729" y="1047750"/>
            <a:ext cx="6757500" cy="720300"/>
          </a:xfrm>
          <a:prstGeom prst="rect">
            <a:avLst/>
          </a:prstGeom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736600" rtl="0" algn="l">
              <a:spcBef>
                <a:spcPts val="1100"/>
              </a:spcBef>
              <a:spcAft>
                <a:spcPts val="20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Volumen: Ejemplo NVDA (2016)</a:t>
            </a:r>
            <a:endParaRPr sz="18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767423" y="423575"/>
            <a:ext cx="9248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6275" lIns="146275" spcFirstLastPara="1" rIns="146275" wrap="square" tIns="146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Conceptos Generales (4)</a:t>
            </a:r>
            <a:endParaRPr sz="32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 b="2391" l="25626" r="72494" t="0"/>
          <a:stretch/>
        </p:blipFill>
        <p:spPr>
          <a:xfrm>
            <a:off x="-1072" y="13875"/>
            <a:ext cx="274896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/>
          <p:nvPr/>
        </p:nvSpPr>
        <p:spPr>
          <a:xfrm>
            <a:off x="255725" y="13875"/>
            <a:ext cx="516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-177700" y="499775"/>
            <a:ext cx="6492600" cy="624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b="2391" l="29586" r="55482" t="0"/>
          <a:stretch/>
        </p:blipFill>
        <p:spPr>
          <a:xfrm>
            <a:off x="13181000" y="0"/>
            <a:ext cx="1448323" cy="822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1"/>
          <p:cNvSpPr/>
          <p:nvPr/>
        </p:nvSpPr>
        <p:spPr>
          <a:xfrm>
            <a:off x="13059500" y="0"/>
            <a:ext cx="121500" cy="8229600"/>
          </a:xfrm>
          <a:prstGeom prst="rect">
            <a:avLst/>
          </a:prstGeom>
          <a:solidFill>
            <a:srgbClr val="0022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1"/>
          <p:cNvPicPr preferRelativeResize="0"/>
          <p:nvPr/>
        </p:nvPicPr>
        <p:blipFill rotWithShape="1">
          <a:blip r:embed="rId4">
            <a:alphaModFix/>
          </a:blip>
          <a:srcRect b="7302" l="1409" r="-684" t="7293"/>
          <a:stretch/>
        </p:blipFill>
        <p:spPr>
          <a:xfrm>
            <a:off x="1280150" y="1717425"/>
            <a:ext cx="11286001" cy="58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5">
            <a:alphaModFix/>
          </a:blip>
          <a:srcRect b="18718" l="7956" r="63255" t="18968"/>
          <a:stretch/>
        </p:blipFill>
        <p:spPr>
          <a:xfrm>
            <a:off x="725938" y="7112525"/>
            <a:ext cx="818723" cy="8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